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60" r:id="rId3"/>
    <p:sldId id="259" r:id="rId4"/>
    <p:sldId id="261" r:id="rId5"/>
    <p:sldId id="257" r:id="rId6"/>
    <p:sldId id="262" r:id="rId7"/>
    <p:sldId id="263" r:id="rId8"/>
    <p:sldId id="265" r:id="rId9"/>
    <p:sldId id="258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6"/>
  </p:normalViewPr>
  <p:slideViewPr>
    <p:cSldViewPr snapToGrid="0" snapToObjects="1">
      <p:cViewPr varScale="1">
        <p:scale>
          <a:sx n="105" d="100"/>
          <a:sy n="105" d="100"/>
        </p:scale>
        <p:origin x="8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ursingworld.org/" TargetMode="External"/><Relationship Id="rId1" Type="http://schemas.openxmlformats.org/officeDocument/2006/relationships/hyperlink" Target="https://www.ncsbn.org/index.htm" TargetMode="Externa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gress.gov/legislative-process" TargetMode="External"/><Relationship Id="rId1" Type="http://schemas.openxmlformats.org/officeDocument/2006/relationships/hyperlink" Target="https://www.congress.gov/help/tips/explore-a-bill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ursingworld.org/" TargetMode="External"/><Relationship Id="rId1" Type="http://schemas.openxmlformats.org/officeDocument/2006/relationships/hyperlink" Target="https://www.ncsbn.org/index.htm" TargetMode="External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gress.gov/legislative-process" TargetMode="External"/><Relationship Id="rId1" Type="http://schemas.openxmlformats.org/officeDocument/2006/relationships/hyperlink" Target="https://www.congress.gov/help/tips/explore-a-bill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C0ACB7-7DA2-CE49-A6A9-30962B7B3B93}" type="doc">
      <dgm:prSet loTypeId="urn:microsoft.com/office/officeart/2005/8/layout/venn1" loCatId="relationship" qsTypeId="urn:microsoft.com/office/officeart/2005/8/quickstyle/3D1" qsCatId="3D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BDAC7E6F-2306-5B4A-AEB4-698C3B454274}">
      <dgm:prSet/>
      <dgm:spPr/>
      <dgm:t>
        <a:bodyPr/>
        <a:lstStyle/>
        <a:p>
          <a:pPr rtl="0"/>
          <a:r>
            <a:rPr lang="en-US">
              <a:hlinkClick xmlns:r="http://schemas.openxmlformats.org/officeDocument/2006/relationships" r:id="rId1"/>
            </a:rPr>
            <a:t>National Council for State Boards of Nursing</a:t>
          </a:r>
          <a:endParaRPr lang="en-US"/>
        </a:p>
      </dgm:t>
    </dgm:pt>
    <dgm:pt modelId="{37D24619-E010-B14D-97DB-615DCDDF40EB}" type="parTrans" cxnId="{74B87632-5B4F-6E49-8761-E2E532D1B2F7}">
      <dgm:prSet/>
      <dgm:spPr/>
      <dgm:t>
        <a:bodyPr/>
        <a:lstStyle/>
        <a:p>
          <a:endParaRPr lang="en-US"/>
        </a:p>
      </dgm:t>
    </dgm:pt>
    <dgm:pt modelId="{D804ACE9-19FB-8F4A-8B03-AE4185009E7E}" type="sibTrans" cxnId="{74B87632-5B4F-6E49-8761-E2E532D1B2F7}">
      <dgm:prSet/>
      <dgm:spPr/>
      <dgm:t>
        <a:bodyPr/>
        <a:lstStyle/>
        <a:p>
          <a:endParaRPr lang="en-US"/>
        </a:p>
      </dgm:t>
    </dgm:pt>
    <dgm:pt modelId="{B7EC1E25-DDDE-0B4E-83AB-F16B61012E38}">
      <dgm:prSet/>
      <dgm:spPr/>
      <dgm:t>
        <a:bodyPr/>
        <a:lstStyle/>
        <a:p>
          <a:pPr rtl="0"/>
          <a:r>
            <a:rPr lang="en-US">
              <a:hlinkClick xmlns:r="http://schemas.openxmlformats.org/officeDocument/2006/relationships" r:id="rId2"/>
            </a:rPr>
            <a:t>American Nurses Association</a:t>
          </a:r>
          <a:endParaRPr lang="en-US"/>
        </a:p>
      </dgm:t>
    </dgm:pt>
    <dgm:pt modelId="{65912CA4-E39E-7D41-9A87-6AA47CC80FDF}" type="parTrans" cxnId="{ACC166CD-4929-3044-9DD6-9D0AADF76EC9}">
      <dgm:prSet/>
      <dgm:spPr/>
      <dgm:t>
        <a:bodyPr/>
        <a:lstStyle/>
        <a:p>
          <a:endParaRPr lang="en-US"/>
        </a:p>
      </dgm:t>
    </dgm:pt>
    <dgm:pt modelId="{95CD2FE7-62C1-9B45-825B-4F9256206EAA}" type="sibTrans" cxnId="{ACC166CD-4929-3044-9DD6-9D0AADF76EC9}">
      <dgm:prSet/>
      <dgm:spPr/>
      <dgm:t>
        <a:bodyPr/>
        <a:lstStyle/>
        <a:p>
          <a:endParaRPr lang="en-US"/>
        </a:p>
      </dgm:t>
    </dgm:pt>
    <dgm:pt modelId="{943D5294-28E7-7747-9E8F-45EC8BDC1837}" type="pres">
      <dgm:prSet presAssocID="{77C0ACB7-7DA2-CE49-A6A9-30962B7B3B93}" presName="compositeShape" presStyleCnt="0">
        <dgm:presLayoutVars>
          <dgm:chMax val="7"/>
          <dgm:dir/>
          <dgm:resizeHandles val="exact"/>
        </dgm:presLayoutVars>
      </dgm:prSet>
      <dgm:spPr/>
    </dgm:pt>
    <dgm:pt modelId="{92C77825-240F-6D42-BD91-5252F53FD998}" type="pres">
      <dgm:prSet presAssocID="{BDAC7E6F-2306-5B4A-AEB4-698C3B454274}" presName="circ1" presStyleLbl="vennNode1" presStyleIdx="0" presStyleCnt="2"/>
      <dgm:spPr/>
    </dgm:pt>
    <dgm:pt modelId="{9364AD49-44F5-9B46-9C5F-2C93996BB909}" type="pres">
      <dgm:prSet presAssocID="{BDAC7E6F-2306-5B4A-AEB4-698C3B45427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E0A1B3E8-DF11-1E4F-81AD-3ACD96ACD881}" type="pres">
      <dgm:prSet presAssocID="{B7EC1E25-DDDE-0B4E-83AB-F16B61012E38}" presName="circ2" presStyleLbl="vennNode1" presStyleIdx="1" presStyleCnt="2"/>
      <dgm:spPr/>
    </dgm:pt>
    <dgm:pt modelId="{F169C746-9408-6F41-913F-0E8008ABEDB2}" type="pres">
      <dgm:prSet presAssocID="{B7EC1E25-DDDE-0B4E-83AB-F16B61012E38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783D2802-7CE0-D842-9472-6C2BE13428D5}" type="presOf" srcId="{B7EC1E25-DDDE-0B4E-83AB-F16B61012E38}" destId="{F169C746-9408-6F41-913F-0E8008ABEDB2}" srcOrd="1" destOrd="0" presId="urn:microsoft.com/office/officeart/2005/8/layout/venn1"/>
    <dgm:cxn modelId="{74B87632-5B4F-6E49-8761-E2E532D1B2F7}" srcId="{77C0ACB7-7DA2-CE49-A6A9-30962B7B3B93}" destId="{BDAC7E6F-2306-5B4A-AEB4-698C3B454274}" srcOrd="0" destOrd="0" parTransId="{37D24619-E010-B14D-97DB-615DCDDF40EB}" sibTransId="{D804ACE9-19FB-8F4A-8B03-AE4185009E7E}"/>
    <dgm:cxn modelId="{61AE2043-EB1D-5240-97EA-AA36685AB858}" type="presOf" srcId="{B7EC1E25-DDDE-0B4E-83AB-F16B61012E38}" destId="{E0A1B3E8-DF11-1E4F-81AD-3ACD96ACD881}" srcOrd="0" destOrd="0" presId="urn:microsoft.com/office/officeart/2005/8/layout/venn1"/>
    <dgm:cxn modelId="{23C0A99B-828F-A546-BA08-00F31F90D1AF}" type="presOf" srcId="{BDAC7E6F-2306-5B4A-AEB4-698C3B454274}" destId="{92C77825-240F-6D42-BD91-5252F53FD998}" srcOrd="0" destOrd="0" presId="urn:microsoft.com/office/officeart/2005/8/layout/venn1"/>
    <dgm:cxn modelId="{60969DC7-9046-844D-8664-86ADD1FF90A6}" type="presOf" srcId="{BDAC7E6F-2306-5B4A-AEB4-698C3B454274}" destId="{9364AD49-44F5-9B46-9C5F-2C93996BB909}" srcOrd="1" destOrd="0" presId="urn:microsoft.com/office/officeart/2005/8/layout/venn1"/>
    <dgm:cxn modelId="{ACC166CD-4929-3044-9DD6-9D0AADF76EC9}" srcId="{77C0ACB7-7DA2-CE49-A6A9-30962B7B3B93}" destId="{B7EC1E25-DDDE-0B4E-83AB-F16B61012E38}" srcOrd="1" destOrd="0" parTransId="{65912CA4-E39E-7D41-9A87-6AA47CC80FDF}" sibTransId="{95CD2FE7-62C1-9B45-825B-4F9256206EAA}"/>
    <dgm:cxn modelId="{AC448BE4-0A9D-2941-AFA8-45A7DB18C374}" type="presOf" srcId="{77C0ACB7-7DA2-CE49-A6A9-30962B7B3B93}" destId="{943D5294-28E7-7747-9E8F-45EC8BDC1837}" srcOrd="0" destOrd="0" presId="urn:microsoft.com/office/officeart/2005/8/layout/venn1"/>
    <dgm:cxn modelId="{D5486932-4604-5A43-AD29-C814D8884A8F}" type="presParOf" srcId="{943D5294-28E7-7747-9E8F-45EC8BDC1837}" destId="{92C77825-240F-6D42-BD91-5252F53FD998}" srcOrd="0" destOrd="0" presId="urn:microsoft.com/office/officeart/2005/8/layout/venn1"/>
    <dgm:cxn modelId="{B5A94620-36E4-A447-B3AB-0B7166600E8B}" type="presParOf" srcId="{943D5294-28E7-7747-9E8F-45EC8BDC1837}" destId="{9364AD49-44F5-9B46-9C5F-2C93996BB909}" srcOrd="1" destOrd="0" presId="urn:microsoft.com/office/officeart/2005/8/layout/venn1"/>
    <dgm:cxn modelId="{D6C272AB-54A6-3D49-AAA0-90C27A3D82C6}" type="presParOf" srcId="{943D5294-28E7-7747-9E8F-45EC8BDC1837}" destId="{E0A1B3E8-DF11-1E4F-81AD-3ACD96ACD881}" srcOrd="2" destOrd="0" presId="urn:microsoft.com/office/officeart/2005/8/layout/venn1"/>
    <dgm:cxn modelId="{C856B39C-8ACB-3E45-915E-4FA28436B7A0}" type="presParOf" srcId="{943D5294-28E7-7747-9E8F-45EC8BDC1837}" destId="{F169C746-9408-6F41-913F-0E8008ABEDB2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A41610-F2D2-7B4F-B80D-3526F7CE4BC2}" type="doc">
      <dgm:prSet loTypeId="urn:microsoft.com/office/officeart/2005/8/layout/venn1" loCatId="relationship" qsTypeId="urn:microsoft.com/office/officeart/2005/8/quickstyle/3D1" qsCatId="3D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EB918F03-2A89-1E40-A60D-ED9EF08BE801}">
      <dgm:prSet/>
      <dgm:spPr/>
      <dgm:t>
        <a:bodyPr/>
        <a:lstStyle/>
        <a:p>
          <a:pPr rtl="0"/>
          <a:r>
            <a:rPr lang="en-US">
              <a:hlinkClick xmlns:r="http://schemas.openxmlformats.org/officeDocument/2006/relationships" r:id="rId1"/>
            </a:rPr>
            <a:t>Two Minute Tips: Explore a Bill on Congress.gov</a:t>
          </a:r>
          <a:endParaRPr lang="en-US"/>
        </a:p>
      </dgm:t>
    </dgm:pt>
    <dgm:pt modelId="{BDBA4F18-4449-F345-81B1-591D4B066323}" type="parTrans" cxnId="{2A0CDE43-030D-0F4B-8FEA-804F8DE48AC7}">
      <dgm:prSet/>
      <dgm:spPr/>
      <dgm:t>
        <a:bodyPr/>
        <a:lstStyle/>
        <a:p>
          <a:endParaRPr lang="en-US"/>
        </a:p>
      </dgm:t>
    </dgm:pt>
    <dgm:pt modelId="{B061AB5A-AB57-3F40-BFF9-769537A172B5}" type="sibTrans" cxnId="{2A0CDE43-030D-0F4B-8FEA-804F8DE48AC7}">
      <dgm:prSet/>
      <dgm:spPr/>
      <dgm:t>
        <a:bodyPr/>
        <a:lstStyle/>
        <a:p>
          <a:endParaRPr lang="en-US"/>
        </a:p>
      </dgm:t>
    </dgm:pt>
    <dgm:pt modelId="{30A4F17D-9F25-3849-B689-727BA9FAA5E4}">
      <dgm:prSet/>
      <dgm:spPr/>
      <dgm:t>
        <a:bodyPr/>
        <a:lstStyle/>
        <a:p>
          <a:pPr rtl="0"/>
          <a:r>
            <a:rPr lang="en-US">
              <a:hlinkClick xmlns:r="http://schemas.openxmlformats.org/officeDocument/2006/relationships" r:id="rId2"/>
            </a:rPr>
            <a:t>An Overview: The Legislative Process</a:t>
          </a:r>
          <a:endParaRPr lang="en-US"/>
        </a:p>
      </dgm:t>
    </dgm:pt>
    <dgm:pt modelId="{9CCED23B-6702-0646-8A5B-5DA53D44BC05}" type="parTrans" cxnId="{E07BEACE-ABE9-644E-829B-75797C216BA9}">
      <dgm:prSet/>
      <dgm:spPr/>
      <dgm:t>
        <a:bodyPr/>
        <a:lstStyle/>
        <a:p>
          <a:endParaRPr lang="en-US"/>
        </a:p>
      </dgm:t>
    </dgm:pt>
    <dgm:pt modelId="{64B35CEC-FD93-0D41-9283-1B4337E7E0F8}" type="sibTrans" cxnId="{E07BEACE-ABE9-644E-829B-75797C216BA9}">
      <dgm:prSet/>
      <dgm:spPr/>
      <dgm:t>
        <a:bodyPr/>
        <a:lstStyle/>
        <a:p>
          <a:endParaRPr lang="en-US"/>
        </a:p>
      </dgm:t>
    </dgm:pt>
    <dgm:pt modelId="{138B1655-8C05-0F4A-9A8E-46ED919488F4}" type="pres">
      <dgm:prSet presAssocID="{47A41610-F2D2-7B4F-B80D-3526F7CE4BC2}" presName="compositeShape" presStyleCnt="0">
        <dgm:presLayoutVars>
          <dgm:chMax val="7"/>
          <dgm:dir/>
          <dgm:resizeHandles val="exact"/>
        </dgm:presLayoutVars>
      </dgm:prSet>
      <dgm:spPr/>
    </dgm:pt>
    <dgm:pt modelId="{DEC14F32-79E3-ED45-AB5A-7036279B95E0}" type="pres">
      <dgm:prSet presAssocID="{EB918F03-2A89-1E40-A60D-ED9EF08BE801}" presName="circ1" presStyleLbl="vennNode1" presStyleIdx="0" presStyleCnt="2"/>
      <dgm:spPr/>
    </dgm:pt>
    <dgm:pt modelId="{A4053A3E-1064-A34F-B8CC-70FBB7D2748C}" type="pres">
      <dgm:prSet presAssocID="{EB918F03-2A89-1E40-A60D-ED9EF08BE80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B7CABBF-8E88-454C-ABC5-C59FD75ACED8}" type="pres">
      <dgm:prSet presAssocID="{30A4F17D-9F25-3849-B689-727BA9FAA5E4}" presName="circ2" presStyleLbl="vennNode1" presStyleIdx="1" presStyleCnt="2"/>
      <dgm:spPr/>
    </dgm:pt>
    <dgm:pt modelId="{E4C4C679-6175-EB48-837D-CA97C1C7E13F}" type="pres">
      <dgm:prSet presAssocID="{30A4F17D-9F25-3849-B689-727BA9FAA5E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3533C61E-0496-8343-91D9-B10DDAD29E23}" type="presOf" srcId="{EB918F03-2A89-1E40-A60D-ED9EF08BE801}" destId="{DEC14F32-79E3-ED45-AB5A-7036279B95E0}" srcOrd="0" destOrd="0" presId="urn:microsoft.com/office/officeart/2005/8/layout/venn1"/>
    <dgm:cxn modelId="{BF120D27-66D1-A044-B7DF-97E2E21A0D6E}" type="presOf" srcId="{EB918F03-2A89-1E40-A60D-ED9EF08BE801}" destId="{A4053A3E-1064-A34F-B8CC-70FBB7D2748C}" srcOrd="1" destOrd="0" presId="urn:microsoft.com/office/officeart/2005/8/layout/venn1"/>
    <dgm:cxn modelId="{2A0CDE43-030D-0F4B-8FEA-804F8DE48AC7}" srcId="{47A41610-F2D2-7B4F-B80D-3526F7CE4BC2}" destId="{EB918F03-2A89-1E40-A60D-ED9EF08BE801}" srcOrd="0" destOrd="0" parTransId="{BDBA4F18-4449-F345-81B1-591D4B066323}" sibTransId="{B061AB5A-AB57-3F40-BFF9-769537A172B5}"/>
    <dgm:cxn modelId="{CA78C092-A685-C041-96D2-5B2AEC617E59}" type="presOf" srcId="{30A4F17D-9F25-3849-B689-727BA9FAA5E4}" destId="{6B7CABBF-8E88-454C-ABC5-C59FD75ACED8}" srcOrd="0" destOrd="0" presId="urn:microsoft.com/office/officeart/2005/8/layout/venn1"/>
    <dgm:cxn modelId="{E07BEACE-ABE9-644E-829B-75797C216BA9}" srcId="{47A41610-F2D2-7B4F-B80D-3526F7CE4BC2}" destId="{30A4F17D-9F25-3849-B689-727BA9FAA5E4}" srcOrd="1" destOrd="0" parTransId="{9CCED23B-6702-0646-8A5B-5DA53D44BC05}" sibTransId="{64B35CEC-FD93-0D41-9283-1B4337E7E0F8}"/>
    <dgm:cxn modelId="{4E7F0AD6-29BB-6A4D-B826-11F1C65E99AF}" type="presOf" srcId="{30A4F17D-9F25-3849-B689-727BA9FAA5E4}" destId="{E4C4C679-6175-EB48-837D-CA97C1C7E13F}" srcOrd="1" destOrd="0" presId="urn:microsoft.com/office/officeart/2005/8/layout/venn1"/>
    <dgm:cxn modelId="{6DD09ADA-EACA-1E42-B610-E99013B0581E}" type="presOf" srcId="{47A41610-F2D2-7B4F-B80D-3526F7CE4BC2}" destId="{138B1655-8C05-0F4A-9A8E-46ED919488F4}" srcOrd="0" destOrd="0" presId="urn:microsoft.com/office/officeart/2005/8/layout/venn1"/>
    <dgm:cxn modelId="{C033626E-5CE8-B44A-8A5E-12DBF4E6C6D2}" type="presParOf" srcId="{138B1655-8C05-0F4A-9A8E-46ED919488F4}" destId="{DEC14F32-79E3-ED45-AB5A-7036279B95E0}" srcOrd="0" destOrd="0" presId="urn:microsoft.com/office/officeart/2005/8/layout/venn1"/>
    <dgm:cxn modelId="{29B63FDC-6467-B349-8D8A-566D6BD9F3FA}" type="presParOf" srcId="{138B1655-8C05-0F4A-9A8E-46ED919488F4}" destId="{A4053A3E-1064-A34F-B8CC-70FBB7D2748C}" srcOrd="1" destOrd="0" presId="urn:microsoft.com/office/officeart/2005/8/layout/venn1"/>
    <dgm:cxn modelId="{28C6B7BC-E115-DA4C-B4AC-A8A8F7D103E1}" type="presParOf" srcId="{138B1655-8C05-0F4A-9A8E-46ED919488F4}" destId="{6B7CABBF-8E88-454C-ABC5-C59FD75ACED8}" srcOrd="2" destOrd="0" presId="urn:microsoft.com/office/officeart/2005/8/layout/venn1"/>
    <dgm:cxn modelId="{3667553A-D029-2F4F-8EEB-1455F824ECBD}" type="presParOf" srcId="{138B1655-8C05-0F4A-9A8E-46ED919488F4}" destId="{E4C4C679-6175-EB48-837D-CA97C1C7E13F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C77825-240F-6D42-BD91-5252F53FD998}">
      <dsp:nvSpPr>
        <dsp:cNvPr id="0" name=""/>
        <dsp:cNvSpPr/>
      </dsp:nvSpPr>
      <dsp:spPr>
        <a:xfrm>
          <a:off x="1210559" y="8437"/>
          <a:ext cx="3085108" cy="308510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>
              <a:hlinkClick xmlns:r="http://schemas.openxmlformats.org/officeDocument/2006/relationships" r:id="rId1"/>
            </a:rPr>
            <a:t>National Council for State Boards of Nursing</a:t>
          </a:r>
          <a:endParaRPr lang="en-US" sz="2900" kern="1200"/>
        </a:p>
      </dsp:txBody>
      <dsp:txXfrm>
        <a:off x="1641362" y="372237"/>
        <a:ext cx="1778801" cy="2357507"/>
      </dsp:txXfrm>
    </dsp:sp>
    <dsp:sp modelId="{E0A1B3E8-DF11-1E4F-81AD-3ACD96ACD881}">
      <dsp:nvSpPr>
        <dsp:cNvPr id="0" name=""/>
        <dsp:cNvSpPr/>
      </dsp:nvSpPr>
      <dsp:spPr>
        <a:xfrm>
          <a:off x="3434060" y="8437"/>
          <a:ext cx="3085108" cy="308510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>
              <a:hlinkClick xmlns:r="http://schemas.openxmlformats.org/officeDocument/2006/relationships" r:id="rId2"/>
            </a:rPr>
            <a:t>American Nurses Association</a:t>
          </a:r>
          <a:endParaRPr lang="en-US" sz="2900" kern="1200"/>
        </a:p>
      </dsp:txBody>
      <dsp:txXfrm>
        <a:off x="4309564" y="372237"/>
        <a:ext cx="1778801" cy="23575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C14F32-79E3-ED45-AB5A-7036279B95E0}">
      <dsp:nvSpPr>
        <dsp:cNvPr id="0" name=""/>
        <dsp:cNvSpPr/>
      </dsp:nvSpPr>
      <dsp:spPr>
        <a:xfrm>
          <a:off x="1210559" y="8437"/>
          <a:ext cx="3085108" cy="308510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hlinkClick xmlns:r="http://schemas.openxmlformats.org/officeDocument/2006/relationships" r:id="rId1"/>
            </a:rPr>
            <a:t>Two Minute Tips: Explore a Bill on Congress.gov</a:t>
          </a:r>
          <a:endParaRPr lang="en-US" sz="2500" kern="1200"/>
        </a:p>
      </dsp:txBody>
      <dsp:txXfrm>
        <a:off x="1641362" y="372237"/>
        <a:ext cx="1778801" cy="2357507"/>
      </dsp:txXfrm>
    </dsp:sp>
    <dsp:sp modelId="{6B7CABBF-8E88-454C-ABC5-C59FD75ACED8}">
      <dsp:nvSpPr>
        <dsp:cNvPr id="0" name=""/>
        <dsp:cNvSpPr/>
      </dsp:nvSpPr>
      <dsp:spPr>
        <a:xfrm>
          <a:off x="3434060" y="8437"/>
          <a:ext cx="3085108" cy="308510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hlinkClick xmlns:r="http://schemas.openxmlformats.org/officeDocument/2006/relationships" r:id="rId2"/>
            </a:rPr>
            <a:t>An Overview: The Legislative Process</a:t>
          </a:r>
          <a:endParaRPr lang="en-US" sz="2500" kern="1200"/>
        </a:p>
      </dsp:txBody>
      <dsp:txXfrm>
        <a:off x="4309564" y="372237"/>
        <a:ext cx="1778801" cy="23575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2B2353-495D-804D-8C3F-8908BECDD902}" type="datetimeFigureOut">
              <a:rPr lang="en-US" smtClean="0"/>
              <a:t>10/3/19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FEB7DB-5537-9043-A1A1-0FCAA9CEC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148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BF27-C531-DD44-B9E7-1547773073BF}" type="datetimeFigureOut">
              <a:rPr lang="en-US" smtClean="0"/>
              <a:t>10/3/19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B1A3-EFE4-A445-BFA1-C963A169EE2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BF27-C531-DD44-B9E7-1547773073BF}" type="datetimeFigureOut">
              <a:rPr lang="en-US" smtClean="0"/>
              <a:t>10/3/19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B1A3-EFE4-A445-BFA1-C963A169E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BF27-C531-DD44-B9E7-1547773073BF}" type="datetimeFigureOut">
              <a:rPr lang="en-US" smtClean="0"/>
              <a:t>10/3/19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B1A3-EFE4-A445-BFA1-C963A169EE2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BF27-C531-DD44-B9E7-1547773073BF}" type="datetimeFigureOut">
              <a:rPr lang="en-US" smtClean="0"/>
              <a:t>10/3/19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B1A3-EFE4-A445-BFA1-C963A169E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BF27-C531-DD44-B9E7-1547773073BF}" type="datetimeFigureOut">
              <a:rPr lang="en-US" smtClean="0"/>
              <a:t>10/3/19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B1A3-EFE4-A445-BFA1-C963A169EE2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BF27-C531-DD44-B9E7-1547773073BF}" type="datetimeFigureOut">
              <a:rPr lang="en-US" smtClean="0"/>
              <a:t>10/3/19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B1A3-EFE4-A445-BFA1-C963A169E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BF27-C531-DD44-B9E7-1547773073BF}" type="datetimeFigureOut">
              <a:rPr lang="en-US" smtClean="0"/>
              <a:t>10/3/19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B1A3-EFE4-A445-BFA1-C963A169E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BF27-C531-DD44-B9E7-1547773073BF}" type="datetimeFigureOut">
              <a:rPr lang="en-US" smtClean="0"/>
              <a:t>10/3/19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B1A3-EFE4-A445-BFA1-C963A169E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15DBF27-C531-DD44-B9E7-1547773073BF}" type="datetimeFigureOut">
              <a:rPr lang="en-US" smtClean="0"/>
              <a:t>10/3/19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B1A3-EFE4-A445-BFA1-C963A169E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BF27-C531-DD44-B9E7-1547773073BF}" type="datetimeFigureOut">
              <a:rPr lang="en-US" smtClean="0"/>
              <a:t>10/3/19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B1A3-EFE4-A445-BFA1-C963A169E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BF27-C531-DD44-B9E7-1547773073BF}" type="datetimeFigureOut">
              <a:rPr lang="en-US" smtClean="0"/>
              <a:t>10/3/19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EB1A3-EFE4-A445-BFA1-C963A169EE2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15DBF27-C531-DD44-B9E7-1547773073BF}" type="datetimeFigureOut">
              <a:rPr lang="en-US" smtClean="0"/>
              <a:t>10/3/19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2F3EB1A3-EFE4-A445-BFA1-C963A169E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44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congress.gov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webhp?hl=en&amp;sa=X&amp;ved=0ahUKEwj3qvvWsufjAhXrhFQKHVaSBy8QPAgH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Tips on Week 10 </a:t>
            </a:r>
            <a:br>
              <a:rPr lang="en-US" dirty="0"/>
            </a:br>
            <a:r>
              <a:rPr lang="en-US" dirty="0"/>
              <a:t>Issues and Trends Paper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36324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the Assignment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1136" y="2638044"/>
            <a:ext cx="7827264" cy="310198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Create a 6- to 8-page paper in APA format including a minimum of 4 to 5 references. Explain how you would lobby your legislators or local government for funds to support your issue or trend. Include the following elements in your paper: share why you chose the specific topic, the current relevance of material, how it is integrated into clinical practice, and how the information is used in clinical setting.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400" dirty="0"/>
              <a:t>*Make sure to review </a:t>
            </a:r>
            <a:r>
              <a:rPr lang="en-US" sz="4400" b="1" dirty="0"/>
              <a:t>rubric</a:t>
            </a:r>
            <a:r>
              <a:rPr lang="en-US" sz="4400" dirty="0"/>
              <a:t> and </a:t>
            </a:r>
            <a:r>
              <a:rPr lang="en-US" sz="4400" b="1" dirty="0"/>
              <a:t>directions</a:t>
            </a:r>
            <a:r>
              <a:rPr lang="en-US" sz="4400" dirty="0"/>
              <a:t> for assignment carefully!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07" y="4189035"/>
            <a:ext cx="1957445" cy="17158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221" y="635592"/>
            <a:ext cx="1594184" cy="18469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3477425" y="5720205"/>
            <a:ext cx="8095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Pro Tip:  Watch the narrated videos posted about the week 10 assignment</a:t>
            </a:r>
          </a:p>
        </p:txBody>
      </p:sp>
    </p:spTree>
    <p:extLst>
      <p:ext uri="{BB962C8B-B14F-4D97-AF65-F5344CB8AC3E}">
        <p14:creationId xmlns:p14="http://schemas.microsoft.com/office/powerpoint/2010/main" val="1110731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Pick A topic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1136" y="2481633"/>
            <a:ext cx="7729728" cy="3101983"/>
          </a:xfrm>
        </p:spPr>
        <p:txBody>
          <a:bodyPr>
            <a:normAutofit/>
          </a:bodyPr>
          <a:lstStyle/>
          <a:p>
            <a:r>
              <a:rPr lang="en-US" dirty="0"/>
              <a:t>Choose a current issue/trend topic from the following list:</a:t>
            </a:r>
          </a:p>
          <a:p>
            <a:pPr lvl="1"/>
            <a:r>
              <a:rPr lang="en-US" dirty="0"/>
              <a:t>Technology in health care</a:t>
            </a:r>
          </a:p>
          <a:p>
            <a:pPr lvl="1"/>
            <a:r>
              <a:rPr lang="en-US" dirty="0"/>
              <a:t>Collective bargaining</a:t>
            </a:r>
          </a:p>
          <a:p>
            <a:pPr lvl="1"/>
            <a:r>
              <a:rPr lang="en-US" dirty="0"/>
              <a:t>The impaired nurse</a:t>
            </a:r>
          </a:p>
          <a:p>
            <a:pPr lvl="1"/>
            <a:r>
              <a:rPr lang="en-US" dirty="0"/>
              <a:t>The global nurse workforce</a:t>
            </a:r>
          </a:p>
          <a:p>
            <a:pPr lvl="1"/>
            <a:r>
              <a:rPr lang="en-US" dirty="0"/>
              <a:t>Mentoring and coaching in nursing</a:t>
            </a:r>
          </a:p>
          <a:p>
            <a:pPr lvl="1"/>
            <a:r>
              <a:rPr lang="en-US" dirty="0"/>
              <a:t>The </a:t>
            </a:r>
            <a:r>
              <a:rPr lang="en-US" dirty="0" err="1"/>
              <a:t>trimodal</a:t>
            </a:r>
            <a:r>
              <a:rPr lang="en-US" dirty="0"/>
              <a:t> model of 21st-century effective nurse leaders</a:t>
            </a:r>
          </a:p>
          <a:p>
            <a:pPr lvl="1"/>
            <a:r>
              <a:rPr lang="en-US" dirty="0"/>
              <a:t>Other instructor-approved topic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77425" y="5720205"/>
            <a:ext cx="77845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Pro Tip:  Be specific with your topic.  Example:  Technology is broad, </a:t>
            </a:r>
          </a:p>
          <a:p>
            <a:r>
              <a:rPr lang="en-US" b="1" dirty="0"/>
              <a:t>what area of technology are you addressing? Smart Pumps? Telehealth?</a:t>
            </a:r>
          </a:p>
        </p:txBody>
      </p:sp>
    </p:spTree>
    <p:extLst>
      <p:ext uri="{BB962C8B-B14F-4D97-AF65-F5344CB8AC3E}">
        <p14:creationId xmlns:p14="http://schemas.microsoft.com/office/powerpoint/2010/main" val="1765663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issue?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1136" y="2481633"/>
            <a:ext cx="7729728" cy="3101983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Make sure to clearly describe what the issue is</a:t>
            </a:r>
          </a:p>
          <a:p>
            <a:pPr lvl="1"/>
            <a:r>
              <a:rPr lang="en-US" sz="2400" dirty="0"/>
              <a:t>What is the exact problem? Has the cause(s) been identified?</a:t>
            </a:r>
          </a:p>
          <a:p>
            <a:r>
              <a:rPr lang="en-US" sz="2400" dirty="0"/>
              <a:t>Back up what you are saying with up to date, scholarly, credible references</a:t>
            </a:r>
          </a:p>
          <a:p>
            <a:pPr lvl="1"/>
            <a:r>
              <a:rPr lang="en-US" sz="2400" dirty="0"/>
              <a:t>Textbook, WCU library research/articles, credible website</a:t>
            </a:r>
          </a:p>
          <a:p>
            <a:r>
              <a:rPr lang="en-US" sz="2400" dirty="0"/>
              <a:t>Explain why this issue is relevant to nursing</a:t>
            </a:r>
          </a:p>
          <a:p>
            <a:pPr lvl="1"/>
            <a:r>
              <a:rPr lang="en-US" sz="2400" dirty="0"/>
              <a:t>Why should nurses care about this issue?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77425" y="5720205"/>
            <a:ext cx="8654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Pro Tip: Using the internet might be helpful to finding out current issues</a:t>
            </a:r>
          </a:p>
          <a:p>
            <a:r>
              <a:rPr lang="en-US" b="1" dirty="0"/>
              <a:t>and trends, but CAUTION must be taken to ensure the references are credible</a:t>
            </a:r>
          </a:p>
        </p:txBody>
      </p:sp>
    </p:spTree>
    <p:extLst>
      <p:ext uri="{BB962C8B-B14F-4D97-AF65-F5344CB8AC3E}">
        <p14:creationId xmlns:p14="http://schemas.microsoft.com/office/powerpoint/2010/main" val="1732711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4608" y="363113"/>
            <a:ext cx="7729728" cy="1188720"/>
          </a:xfrm>
        </p:spPr>
        <p:txBody>
          <a:bodyPr/>
          <a:lstStyle/>
          <a:p>
            <a:pPr algn="ctr"/>
            <a:r>
              <a:rPr lang="en-US" dirty="0"/>
              <a:t>How Do I Create a Political Plan?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982" y="2026473"/>
            <a:ext cx="2933700" cy="226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874" y="2026473"/>
            <a:ext cx="2959767" cy="2443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13" y="2026473"/>
            <a:ext cx="3528929" cy="22167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874" y="4777029"/>
            <a:ext cx="3260559" cy="17200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29428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Helpful LINKS for Creating Your political Plan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3552843"/>
              </p:ext>
            </p:extLst>
          </p:nvPr>
        </p:nvGraphicFramePr>
        <p:xfrm>
          <a:off x="2231136" y="2481633"/>
          <a:ext cx="7729728" cy="3101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477425" y="5720205"/>
            <a:ext cx="6816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Pro Tip: Search your issue with the name of each organization</a:t>
            </a:r>
          </a:p>
        </p:txBody>
      </p:sp>
    </p:spTree>
    <p:extLst>
      <p:ext uri="{BB962C8B-B14F-4D97-AF65-F5344CB8AC3E}">
        <p14:creationId xmlns:p14="http://schemas.microsoft.com/office/powerpoint/2010/main" val="153283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Bill Search: Federal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4400" dirty="0">
                <a:hlinkClick r:id="rId2"/>
              </a:rPr>
              <a:t>Congress Bill Search</a:t>
            </a:r>
            <a:endParaRPr lang="en-US" sz="4400" dirty="0"/>
          </a:p>
          <a:p>
            <a:endParaRPr lang="en-US" sz="4400" dirty="0"/>
          </a:p>
          <a:p>
            <a:r>
              <a:rPr lang="en-US" sz="4400" dirty="0"/>
              <a:t>Search terms:</a:t>
            </a:r>
          </a:p>
          <a:p>
            <a:pPr lvl="1"/>
            <a:r>
              <a:rPr lang="en-US" sz="4000" dirty="0"/>
              <a:t>A keyword(s) about your issue</a:t>
            </a:r>
          </a:p>
          <a:p>
            <a:pPr lvl="2"/>
            <a:r>
              <a:rPr lang="en-US" sz="4000" dirty="0"/>
              <a:t>Example: “opioid” or “impaired nurse”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136" y="2388344"/>
            <a:ext cx="3242123" cy="2075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6175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 TO HELPFUL Bill VIDEOS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820281"/>
              </p:ext>
            </p:extLst>
          </p:nvPr>
        </p:nvGraphicFramePr>
        <p:xfrm>
          <a:off x="2231136" y="2638044"/>
          <a:ext cx="7729728" cy="3101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6259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Bill Search: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hlinkClick r:id="rId2"/>
              </a:rPr>
              <a:t>Mr. Google</a:t>
            </a:r>
            <a:endParaRPr lang="en-US" sz="4400" dirty="0"/>
          </a:p>
          <a:p>
            <a:endParaRPr lang="en-US" sz="4400" dirty="0"/>
          </a:p>
          <a:p>
            <a:r>
              <a:rPr lang="en-US" sz="4400" dirty="0"/>
              <a:t>Search terms:</a:t>
            </a:r>
          </a:p>
          <a:p>
            <a:pPr lvl="1"/>
            <a:r>
              <a:rPr lang="en-US" sz="4000" dirty="0"/>
              <a:t>(Insert your state) bill search</a:t>
            </a:r>
          </a:p>
        </p:txBody>
      </p:sp>
    </p:spTree>
    <p:extLst>
      <p:ext uri="{BB962C8B-B14F-4D97-AF65-F5344CB8AC3E}">
        <p14:creationId xmlns:p14="http://schemas.microsoft.com/office/powerpoint/2010/main" val="1480461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548" y="87730"/>
            <a:ext cx="6002825" cy="60604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95018599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76</TotalTime>
  <Words>384</Words>
  <Application>Microsoft Macintosh PowerPoint</Application>
  <PresentationFormat>Widescreen</PresentationFormat>
  <Paragraphs>45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Gill Sans MT</vt:lpstr>
      <vt:lpstr>Parcel</vt:lpstr>
      <vt:lpstr>Tips on Week 10  Issues and Trends Paper</vt:lpstr>
      <vt:lpstr>Review the Assignment Criteria </vt:lpstr>
      <vt:lpstr>Pick A topic</vt:lpstr>
      <vt:lpstr>What is the issue?</vt:lpstr>
      <vt:lpstr>How Do I Create a Political Plan?</vt:lpstr>
      <vt:lpstr>Helpful LINKS for Creating Your political Plan</vt:lpstr>
      <vt:lpstr>Bill Search: Federal</vt:lpstr>
      <vt:lpstr>LINKS TO HELPFUL Bill VIDEOS</vt:lpstr>
      <vt:lpstr>Bill Search: STATE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Tips on Week 10  Issues and Trends Paper</dc:title>
  <dc:creator>Tara Devila</dc:creator>
  <cp:lastModifiedBy>William Vardumyan</cp:lastModifiedBy>
  <cp:revision>7</cp:revision>
  <dcterms:created xsi:type="dcterms:W3CDTF">2019-08-03T19:50:38Z</dcterms:created>
  <dcterms:modified xsi:type="dcterms:W3CDTF">2019-10-04T03:36:40Z</dcterms:modified>
</cp:coreProperties>
</file>